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2"/>
  </p:notesMasterIdLst>
  <p:sldIdLst>
    <p:sldId id="275" r:id="rId2"/>
    <p:sldId id="277" r:id="rId3"/>
    <p:sldId id="281" r:id="rId4"/>
    <p:sldId id="283" r:id="rId5"/>
    <p:sldId id="278" r:id="rId6"/>
    <p:sldId id="284" r:id="rId7"/>
    <p:sldId id="306" r:id="rId8"/>
    <p:sldId id="285" r:id="rId9"/>
    <p:sldId id="286" r:id="rId10"/>
    <p:sldId id="288" r:id="rId11"/>
    <p:sldId id="289" r:id="rId12"/>
    <p:sldId id="310" r:id="rId13"/>
    <p:sldId id="308" r:id="rId14"/>
    <p:sldId id="309" r:id="rId15"/>
    <p:sldId id="307" r:id="rId16"/>
    <p:sldId id="287" r:id="rId17"/>
    <p:sldId id="293" r:id="rId18"/>
    <p:sldId id="291" r:id="rId19"/>
    <p:sldId id="290" r:id="rId20"/>
    <p:sldId id="292" r:id="rId21"/>
    <p:sldId id="296" r:id="rId22"/>
    <p:sldId id="297" r:id="rId23"/>
    <p:sldId id="298" r:id="rId24"/>
    <p:sldId id="302" r:id="rId25"/>
    <p:sldId id="301" r:id="rId26"/>
    <p:sldId id="300" r:id="rId27"/>
    <p:sldId id="299" r:id="rId28"/>
    <p:sldId id="303" r:id="rId29"/>
    <p:sldId id="304" r:id="rId30"/>
    <p:sldId id="30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4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9369F-6B17-4853-BD96-46A250EE7E3B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DEE73-7F27-4E66-9091-0F2CEB7EC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0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10902-B9BF-4731-950C-A9CC0A9D03A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BD5F-F549-453D-89E7-3B246152A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s.1septembe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portal.ru/" TargetMode="External"/><Relationship Id="rId4" Type="http://schemas.openxmlformats.org/officeDocument/2006/relationships/hyperlink" Target="http://www.myshared.ru/theme/skachat-prezentatsii-k-uroka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" contrast="-20000"/>
          </a:blip>
          <a:stretch>
            <a:fillRect/>
          </a:stretch>
        </p:blipFill>
        <p:spPr>
          <a:xfrm>
            <a:off x="-252536" y="0"/>
            <a:ext cx="96012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Свободолюбивая </a:t>
            </a:r>
            <a:br>
              <a:rPr lang="ru-RU" sz="6000" b="1" dirty="0" smtClean="0"/>
            </a:br>
            <a:r>
              <a:rPr lang="ru-RU" sz="6000" b="1" dirty="0" smtClean="0"/>
              <a:t>лирика А.С. Пушкина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3212976"/>
            <a:ext cx="34393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“</a:t>
            </a:r>
            <a:r>
              <a:rPr lang="ru-RU" sz="4000" b="1" dirty="0" err="1" smtClean="0"/>
              <a:t>Самостоянье</a:t>
            </a:r>
            <a:r>
              <a:rPr lang="ru-RU" sz="4000" b="1" dirty="0" smtClean="0"/>
              <a:t> человека – залог величия его”.</a:t>
            </a:r>
          </a:p>
          <a:p>
            <a:pPr algn="ctr"/>
            <a:r>
              <a:rPr lang="ru-RU" sz="2800" b="1" i="1" dirty="0" smtClean="0"/>
              <a:t>А.С. Пушкин</a:t>
            </a:r>
            <a:endParaRPr lang="ru-RU" sz="2800" b="1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285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1 Вывод: </a:t>
            </a:r>
          </a:p>
          <a:p>
            <a:pPr>
              <a:buNone/>
            </a:pPr>
            <a:r>
              <a:rPr lang="ru-RU" b="1" i="1" dirty="0"/>
              <a:t>	</a:t>
            </a:r>
            <a:r>
              <a:rPr lang="ru-RU" b="1" i="1" dirty="0" smtClean="0"/>
              <a:t>Поэт убежден, что страной должен править просвещенный монарх, то есть человек, который понимает, какую ответственность он несет за каждый свой поступок, какая великая миссия на него возложена.</a:t>
            </a:r>
            <a:r>
              <a:rPr lang="ru-RU" b="1" dirty="0" smtClean="0"/>
              <a:t> </a:t>
            </a:r>
            <a:r>
              <a:rPr lang="ru-RU" b="1" i="1" dirty="0" smtClean="0"/>
              <a:t>Основным условием счастливой жизни народа, по мнению Пушкина, является "с вольностью святой законов мощных сочетанье".</a:t>
            </a:r>
            <a:r>
              <a:rPr lang="ru-RU" i="1" dirty="0" smtClean="0"/>
              <a:t>  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ПЕРИФРАЗА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80920" cy="4709120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b="1" dirty="0" smtClean="0">
                <a:latin typeface="Arial"/>
              </a:rPr>
              <a:t> троп</a:t>
            </a:r>
            <a:r>
              <a:rPr lang="ru-RU" dirty="0" smtClean="0">
                <a:latin typeface="Arial"/>
              </a:rPr>
              <a:t>, описательно выражающий одно понятие с помощью нескольких – </a:t>
            </a:r>
            <a:r>
              <a:rPr lang="ru-RU" b="1" i="1" dirty="0" smtClean="0">
                <a:latin typeface="Arial"/>
              </a:rPr>
              <a:t>«самовластительный злодей» (Наполеон)</a:t>
            </a:r>
          </a:p>
          <a:p>
            <a:r>
              <a:rPr lang="ru-RU" dirty="0" smtClean="0">
                <a:latin typeface="Arial"/>
              </a:rPr>
              <a:t>Найдите примеры еще:</a:t>
            </a:r>
          </a:p>
          <a:p>
            <a:r>
              <a:rPr lang="ru-RU" i="1" dirty="0" smtClean="0"/>
              <a:t>Свободы гордая певица (муза);</a:t>
            </a:r>
          </a:p>
          <a:p>
            <a:r>
              <a:rPr lang="ru-RU" i="1" dirty="0" smtClean="0">
                <a:latin typeface="Arial"/>
              </a:rPr>
              <a:t>Стражи трона (армия); </a:t>
            </a:r>
          </a:p>
          <a:p>
            <a:r>
              <a:rPr lang="ru-RU" i="1" dirty="0" smtClean="0">
                <a:latin typeface="Arial"/>
              </a:rPr>
              <a:t>тираны мира (цари);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«Деревня» </a:t>
            </a:r>
            <a:r>
              <a:rPr lang="ru-RU" sz="3600" b="1" dirty="0"/>
              <a:t>(1819)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k-KZ" b="1" u="sng" dirty="0"/>
              <a:t>Задание.</a:t>
            </a:r>
            <a:endParaRPr lang="ru-RU" dirty="0"/>
          </a:p>
          <a:p>
            <a:pPr lvl="0"/>
            <a:r>
              <a:rPr lang="kk-KZ" b="1" dirty="0"/>
              <a:t>Выразительное чтение стихотворения</a:t>
            </a:r>
            <a:r>
              <a:rPr lang="kk-KZ" b="1" dirty="0" smtClean="0"/>
              <a:t>.</a:t>
            </a:r>
          </a:p>
          <a:p>
            <a:pPr lvl="0"/>
            <a:r>
              <a:rPr lang="kk-KZ" b="1" dirty="0" smtClean="0"/>
              <a:t>На сколько частей делится стихотворение?</a:t>
            </a:r>
            <a:endParaRPr lang="ru-RU" b="1" dirty="0"/>
          </a:p>
          <a:p>
            <a:pPr lvl="0"/>
            <a:r>
              <a:rPr lang="kk-KZ" b="1" dirty="0"/>
              <a:t>Определите, каково понимание свободы в стихотворении. Найдите строчки, отражающие идею стихотворения.</a:t>
            </a:r>
            <a:endParaRPr lang="ru-RU" b="1" dirty="0"/>
          </a:p>
          <a:p>
            <a:pPr lvl="0"/>
            <a:r>
              <a:rPr lang="kk-KZ" b="1" dirty="0"/>
              <a:t>Проследите, каковы настроение, чувства лирического героя.</a:t>
            </a:r>
            <a:endParaRPr lang="ru-RU" b="1" dirty="0"/>
          </a:p>
          <a:p>
            <a:pPr lvl="0"/>
            <a:r>
              <a:rPr lang="kk-KZ" b="1" dirty="0"/>
              <a:t>Укажите средства выразительности.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87723"/>
      </p:ext>
    </p:extLst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3754760" cy="1138138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«Деревня» </a:t>
            </a:r>
            <a:r>
              <a:rPr lang="ru-RU" sz="3600" b="1" dirty="0"/>
              <a:t>(1819)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779912" y="1484784"/>
            <a:ext cx="4686672" cy="7920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800" b="1" dirty="0" smtClean="0"/>
              <a:t>стихотворение композиционно </a:t>
            </a:r>
            <a:r>
              <a:rPr lang="ru-RU" sz="3800" b="1" dirty="0"/>
              <a:t>делится на две части и построено по принципу антитезы</a:t>
            </a:r>
            <a:r>
              <a:rPr lang="ru-RU" sz="3800" dirty="0"/>
              <a:t>: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2204864"/>
            <a:ext cx="8892480" cy="5328592"/>
          </a:xfrm>
        </p:spPr>
        <p:txBody>
          <a:bodyPr>
            <a:noAutofit/>
          </a:bodyPr>
          <a:lstStyle/>
          <a:p>
            <a:r>
              <a:rPr lang="ru-RU" sz="2600" b="1" dirty="0"/>
              <a:t>в первой части</a:t>
            </a:r>
            <a:r>
              <a:rPr lang="ru-RU" sz="2600" dirty="0"/>
              <a:t> дается идиллическое описание природы в духе сентиментализма, рисуется незатейливый сельский пейзаж средней полосы России. Эта тихая красота близка и дорога каждому русскому человеку</a:t>
            </a:r>
            <a:r>
              <a:rPr lang="ru-RU" sz="2600" dirty="0" smtClean="0"/>
              <a:t>.</a:t>
            </a:r>
            <a:r>
              <a:rPr lang="ru-RU" sz="2600" dirty="0"/>
              <a:t> </a:t>
            </a:r>
            <a:r>
              <a:rPr lang="ru-RU" sz="2600" dirty="0" smtClean="0"/>
              <a:t>Лирический </a:t>
            </a:r>
            <a:r>
              <a:rPr lang="ru-RU" sz="2600" dirty="0"/>
              <a:t>герой стихотворения впервые чувствует себя по-настоящему </a:t>
            </a:r>
            <a:r>
              <a:rPr lang="ru-RU" sz="2600" dirty="0" smtClean="0"/>
              <a:t>свободным </a:t>
            </a:r>
            <a:r>
              <a:rPr lang="ru-RU" sz="2600" dirty="0"/>
              <a:t>и счастливым</a:t>
            </a:r>
            <a:r>
              <a:rPr lang="ru-RU" sz="2600" dirty="0" smtClean="0"/>
              <a:t>.</a:t>
            </a:r>
          </a:p>
          <a:p>
            <a:r>
              <a:rPr lang="ru-RU" sz="2600" b="1" dirty="0" smtClean="0"/>
              <a:t>во </a:t>
            </a:r>
            <a:r>
              <a:rPr lang="ru-RU" sz="2600" b="1" dirty="0"/>
              <a:t>второй части</a:t>
            </a:r>
            <a:r>
              <a:rPr lang="ru-RU" sz="2600" dirty="0"/>
              <a:t> - резко меняется ритм и характер стиха. Это обличительная часть, в которой представлены обобщенные образы помещиков и крепостных крестьян: «барства дикого» и «рабства тощего».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62572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 чем отличие стихотворения «Деревня» от оды «Вольность»?</a:t>
            </a:r>
          </a:p>
          <a:p>
            <a:r>
              <a:rPr lang="ru-RU" b="1" dirty="0" smtClean="0"/>
              <a:t>«Вольность» – общее понимание свободы, а «Деревня» - конкретное – жизнь крепостных крестьян.</a:t>
            </a:r>
          </a:p>
          <a:p>
            <a:r>
              <a:rPr lang="ru-RU" b="1" dirty="0" smtClean="0"/>
              <a:t>Почему автор предпочел деревню городу и оправдались ли его предположения?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3 Вывод: </a:t>
            </a:r>
          </a:p>
          <a:p>
            <a:r>
              <a:rPr lang="ru-RU" b="1" i="1" dirty="0" smtClean="0"/>
              <a:t>поэт мечтает увидеть народ неугнетённым, свободным, но это возможно в свободной стране. Уповает поэт на царя.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61874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«К Чаадаеву» </a:t>
            </a:r>
            <a:r>
              <a:rPr lang="ru-RU" sz="3100" b="1" u="sng" dirty="0"/>
              <a:t>(1818)</a:t>
            </a: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pic>
        <p:nvPicPr>
          <p:cNvPr id="4" name="Picture 2" descr="http://www.ruscaders.org/img/resim-caadey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472608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3853"/>
      </p:ext>
    </p:extLst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3898776" cy="106613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«К Чаадаеву» </a:t>
            </a:r>
            <a:r>
              <a:rPr lang="ru-RU" sz="3100" b="1" u="sng" dirty="0"/>
              <a:t>(1818)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348880"/>
            <a:ext cx="4716016" cy="586124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 </a:t>
            </a:r>
            <a:r>
              <a:rPr lang="ru-RU" b="1" dirty="0"/>
              <a:t>жанру это стихотворение - послание</a:t>
            </a:r>
            <a:r>
              <a:rPr lang="ru-RU" dirty="0"/>
              <a:t>, обращенное к другу поэта, «товарищу» по делу освобождения, - Чаадаеву, и в этом послании слышны политические </a:t>
            </a:r>
            <a:r>
              <a:rPr lang="ru-RU" dirty="0" smtClean="0"/>
              <a:t>нотки:</a:t>
            </a:r>
          </a:p>
          <a:p>
            <a:r>
              <a:rPr lang="ru-RU" b="1" i="1" dirty="0"/>
              <a:t>Пока свободою горим,</a:t>
            </a:r>
            <a:br>
              <a:rPr lang="ru-RU" b="1" i="1" dirty="0"/>
            </a:br>
            <a:r>
              <a:rPr lang="ru-RU" b="1" i="1" dirty="0"/>
              <a:t>Пока сердца для чести живы,</a:t>
            </a:r>
            <a:br>
              <a:rPr lang="ru-RU" b="1" i="1" dirty="0"/>
            </a:br>
            <a:r>
              <a:rPr lang="ru-RU" b="1" i="1" dirty="0"/>
              <a:t>Мой друг, отчизне посвятим</a:t>
            </a:r>
            <a:br>
              <a:rPr lang="ru-RU" b="1" i="1" dirty="0"/>
            </a:br>
            <a:r>
              <a:rPr lang="ru-RU" b="1" i="1" dirty="0"/>
              <a:t>Души прекрасные порывы!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2238126"/>
            <a:ext cx="4038600" cy="255314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/>
              <a:t>Все мечты и надежды Пушкина связаны теперь с передовой молодежью России, которую он призывает "отчизне посвятить души прекрасные порывы".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 Вывод: </a:t>
            </a:r>
          </a:p>
          <a:p>
            <a:r>
              <a:rPr lang="ru-RU" b="1" i="1" dirty="0" smtClean="0"/>
              <a:t>понимание свободы связано с жизнью сердца, с представлением о чести, долге,  с прекрасными порывами «нетерпеливой» души. Образ России связан с надеждой прекрасного будущего. Она как спящий богатырь, который воспрянет ото сна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3" y="0"/>
            <a:ext cx="9335923" cy="70294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864096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	Мотив </a:t>
            </a:r>
            <a:r>
              <a:rPr lang="ru-RU" sz="2400" dirty="0"/>
              <a:t>свободы, связанный с темой неволи, присутствует и в стихотворении </a:t>
            </a:r>
            <a:r>
              <a:rPr lang="ru-RU" sz="2400" b="1" u="sng" dirty="0"/>
              <a:t>«Узник» (1822)</a:t>
            </a:r>
            <a:r>
              <a:rPr lang="ru-RU" sz="2400" b="1" dirty="0"/>
              <a:t>,</a:t>
            </a:r>
            <a:r>
              <a:rPr lang="ru-RU" sz="2400" dirty="0"/>
              <a:t> а также в элегии </a:t>
            </a:r>
            <a:r>
              <a:rPr lang="ru-RU" sz="2400" b="1" u="sng" dirty="0"/>
              <a:t>«К морю» (</a:t>
            </a:r>
            <a:r>
              <a:rPr lang="ru-RU" sz="2400" b="1" u="sng" dirty="0" smtClean="0"/>
              <a:t>1824)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b="1" i="1" dirty="0" smtClean="0"/>
              <a:t>Прощай</a:t>
            </a:r>
            <a:r>
              <a:rPr lang="ru-RU" sz="2400" b="1" i="1" dirty="0"/>
              <a:t>, свободная </a:t>
            </a:r>
            <a:r>
              <a:rPr lang="ru-RU" sz="2400" b="1" i="1" dirty="0" smtClean="0"/>
              <a:t>стихия,</a:t>
            </a:r>
            <a:br>
              <a:rPr lang="ru-RU" sz="2400" b="1" i="1" dirty="0" smtClean="0"/>
            </a:br>
            <a:r>
              <a:rPr lang="ru-RU" sz="2400" b="1" i="1" dirty="0" smtClean="0"/>
              <a:t> В </a:t>
            </a:r>
            <a:r>
              <a:rPr lang="ru-RU" sz="2400" b="1" i="1" dirty="0"/>
              <a:t>последний раз передо мной</a:t>
            </a:r>
            <a:br>
              <a:rPr lang="ru-RU" sz="2400" b="1" i="1" dirty="0"/>
            </a:br>
            <a:r>
              <a:rPr lang="ru-RU" sz="2400" b="1" i="1" dirty="0"/>
              <a:t> </a:t>
            </a:r>
            <a:r>
              <a:rPr lang="ru-RU" sz="2400" b="1" i="1" dirty="0" smtClean="0"/>
              <a:t>Ты </a:t>
            </a:r>
            <a:r>
              <a:rPr lang="ru-RU" sz="2400" b="1" i="1" dirty="0"/>
              <a:t>катишь волны голубые</a:t>
            </a:r>
            <a:br>
              <a:rPr lang="ru-RU" sz="2400" b="1" i="1" dirty="0"/>
            </a:br>
            <a:r>
              <a:rPr lang="ru-RU" sz="2400" b="1" i="1" dirty="0"/>
              <a:t> </a:t>
            </a:r>
            <a:r>
              <a:rPr lang="ru-RU" sz="2400" b="1" i="1" dirty="0" smtClean="0"/>
              <a:t>И </a:t>
            </a:r>
            <a:r>
              <a:rPr lang="ru-RU" sz="2400" b="1" i="1" dirty="0"/>
              <a:t>блещешь гордою </a:t>
            </a:r>
            <a:r>
              <a:rPr lang="ru-RU" sz="2400" b="1" i="1" dirty="0" smtClean="0"/>
              <a:t>красой</a:t>
            </a:r>
          </a:p>
          <a:p>
            <a:pPr>
              <a:buNone/>
            </a:pPr>
            <a:r>
              <a:rPr lang="ru-RU" sz="2400" b="1" i="1" dirty="0"/>
              <a:t>	</a:t>
            </a:r>
            <a:r>
              <a:rPr lang="ru-RU" sz="2400" b="1" dirty="0" smtClean="0"/>
              <a:t>Море </a:t>
            </a:r>
            <a:r>
              <a:rPr lang="ru-RU" sz="2400" b="1" dirty="0"/>
              <a:t>для Пушкина</a:t>
            </a:r>
            <a:r>
              <a:rPr lang="ru-RU" sz="2400" dirty="0"/>
              <a:t> – всегда символ абсолютной свободы, мощи стихийных сил природы, не зависящей от воли человека. </a:t>
            </a:r>
            <a:endParaRPr lang="ru-RU" sz="2400" b="1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pic>
        <p:nvPicPr>
          <p:cNvPr id="67586" name="Picture 2" descr="http://parnasse.ru/images/photos/medium/article140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486800" cy="70356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«К морю» </a:t>
            </a:r>
            <a:r>
              <a:rPr lang="ru-RU" sz="3600" b="1" dirty="0">
                <a:solidFill>
                  <a:schemeClr val="bg1"/>
                </a:solidFill>
              </a:rPr>
              <a:t>(1824</a:t>
            </a:r>
            <a:r>
              <a:rPr lang="ru-RU" sz="3600" b="1" dirty="0" smtClean="0">
                <a:solidFill>
                  <a:schemeClr val="bg1"/>
                </a:solidFill>
              </a:rPr>
              <a:t>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Элегия завершает </a:t>
            </a:r>
            <a:r>
              <a:rPr lang="ru-RU" dirty="0">
                <a:solidFill>
                  <a:schemeClr val="bg1"/>
                </a:solidFill>
              </a:rPr>
              <a:t>романтический период пушкинского творчества. </a:t>
            </a:r>
            <a:r>
              <a:rPr lang="ru-RU" dirty="0" smtClean="0">
                <a:solidFill>
                  <a:schemeClr val="bg1"/>
                </a:solidFill>
              </a:rPr>
              <a:t>Она </a:t>
            </a:r>
            <a:r>
              <a:rPr lang="ru-RU" dirty="0">
                <a:solidFill>
                  <a:schemeClr val="bg1"/>
                </a:solidFill>
              </a:rPr>
              <a:t>как бы стоит "на стыке" двух периодов, так как в </a:t>
            </a:r>
            <a:r>
              <a:rPr lang="ru-RU" dirty="0" smtClean="0">
                <a:solidFill>
                  <a:schemeClr val="bg1"/>
                </a:solidFill>
              </a:rPr>
              <a:t>ней </a:t>
            </a:r>
            <a:r>
              <a:rPr lang="ru-RU" dirty="0">
                <a:solidFill>
                  <a:schemeClr val="bg1"/>
                </a:solidFill>
              </a:rPr>
              <a:t>присутствуют и романтические образы, и черты реализма. Это прощание и с реальным Черным морем, с которым расстается поэт (в 1824 году Пушкина высылают из Одессы в Михайловское, под надзор родного отца), и с морем как романтическим символом абсолютной свободы, и с самим романтизмом, и с собственной юностью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b="1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008" cy="7101408"/>
          </a:xfrm>
        </p:spPr>
      </p:pic>
      <p:sp>
        <p:nvSpPr>
          <p:cNvPr id="6" name="Прямоугольник 5"/>
          <p:cNvSpPr/>
          <p:nvPr/>
        </p:nvSpPr>
        <p:spPr>
          <a:xfrm>
            <a:off x="4067944" y="1412776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Все произведения А.С. Пушкина о человеке. Для него важны нравственные понятия, которые относятся к человеку: дружба, братство, любовь, свобода.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А. С. Пушкин как поэт формировался в эпоху подъема общественного самосознания после Отечественной войны 1812 года и перед восстанием декабристов 14 декабря 1825 года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32772" name="Picture 4" descr="http://img1.liveinternet.ru/images/attach/c/0/44/779/44779339_pushk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994744" cy="496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Декабристские организации</a:t>
            </a:r>
            <a:r>
              <a:rPr lang="ru-RU" dirty="0"/>
              <a:t>. </a:t>
            </a:r>
            <a:br>
              <a:rPr lang="ru-RU" dirty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“Союз спасения” </a:t>
            </a:r>
            <a:r>
              <a:rPr lang="ru-RU" dirty="0"/>
              <a:t>(1816-1817 гг.) Петербург – 30 человек.</a:t>
            </a:r>
          </a:p>
          <a:p>
            <a:r>
              <a:rPr lang="ru-RU" b="1" dirty="0"/>
              <a:t>“Союз благоденствия” </a:t>
            </a:r>
            <a:r>
              <a:rPr lang="ru-RU" dirty="0"/>
              <a:t>(1818-1821 гг.) Москва – 200 человек.</a:t>
            </a:r>
          </a:p>
          <a:p>
            <a:r>
              <a:rPr lang="ru-RU" b="1" dirty="0"/>
              <a:t>“Южное общество” </a:t>
            </a:r>
            <a:r>
              <a:rPr lang="ru-RU" dirty="0"/>
              <a:t>(1821-1825 гг.) г. </a:t>
            </a:r>
            <a:r>
              <a:rPr lang="ru-RU" dirty="0" err="1"/>
              <a:t>Тульчин</a:t>
            </a:r>
            <a:r>
              <a:rPr lang="ru-RU" dirty="0"/>
              <a:t>, Украина. Руководитель – П.И. Пестель. </a:t>
            </a:r>
          </a:p>
          <a:p>
            <a:r>
              <a:rPr lang="ru-RU" b="1" dirty="0"/>
              <a:t>“Северное общество” </a:t>
            </a:r>
            <a:r>
              <a:rPr lang="ru-RU" dirty="0"/>
              <a:t>(1822-1825 гг.) Петербург. Руководители – </a:t>
            </a:r>
            <a:br>
              <a:rPr lang="ru-RU" dirty="0"/>
            </a:br>
            <a:r>
              <a:rPr lang="ru-RU" dirty="0"/>
              <a:t>С.П. Трубецкой, Н.М. Муравьев, И. </a:t>
            </a:r>
            <a:r>
              <a:rPr lang="ru-RU" dirty="0" err="1"/>
              <a:t>Пущин</a:t>
            </a:r>
            <a:r>
              <a:rPr lang="ru-RU" dirty="0"/>
              <a:t>, К. Рылеев.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pic>
        <p:nvPicPr>
          <p:cNvPr id="5" name="Picture 4" descr="2ba2_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640762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7178" t="7683" r="9392" b="8659"/>
          <a:stretch>
            <a:fillRect/>
          </a:stretch>
        </p:blipFill>
        <p:spPr bwMode="auto">
          <a:xfrm>
            <a:off x="203462" y="260647"/>
            <a:ext cx="8737076" cy="657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4958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Николай</a:t>
            </a:r>
            <a:r>
              <a:rPr lang="ru-RU" u="sng" dirty="0"/>
              <a:t>:</a:t>
            </a:r>
            <a:r>
              <a:rPr lang="ru-RU" dirty="0"/>
              <a:t> </a:t>
            </a:r>
            <a:r>
              <a:rPr lang="ru-RU" b="1" i="1" dirty="0"/>
              <a:t>“Посылали ли Вы своему родственнику Пушкину письмо о готовящемся восстании?”</a:t>
            </a:r>
            <a:endParaRPr lang="ru-RU" b="1" dirty="0"/>
          </a:p>
          <a:p>
            <a:r>
              <a:rPr lang="ru-RU" b="1" u="sng" dirty="0" err="1" smtClean="0"/>
              <a:t>Пущин</a:t>
            </a:r>
            <a:r>
              <a:rPr lang="ru-RU" b="1" u="sng" dirty="0"/>
              <a:t>: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i="1" dirty="0" smtClean="0"/>
              <a:t>“</a:t>
            </a:r>
            <a:r>
              <a:rPr lang="ru-RU" b="1" i="1" dirty="0"/>
              <a:t>Я не родственник нашего великого национального поэта Пушкина, а товарищ его по Царскосельскому лицею… Общеизвестно, что Пушкин, автор “Руслана и Людмилы”, был всегда противником тайных обществ и заговоров”.</a:t>
            </a:r>
            <a:endParaRPr lang="ru-RU" b="1" dirty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78850" name="Picture 2" descr="http://www.rulex.ru/rpg/WebPict/fullpic/0059-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81000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3" y="0"/>
            <a:ext cx="9335923" cy="70294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71800" y="1124744"/>
            <a:ext cx="6203032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Послание «В Сибирь»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(“</a:t>
            </a:r>
            <a:r>
              <a:rPr lang="ru-RU" sz="2800" b="1" dirty="0"/>
              <a:t>Во глубине сибирских руд”) (1827)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933056"/>
            <a:ext cx="4499992" cy="3096344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i="1" dirty="0" smtClean="0"/>
              <a:t>Мой первый друг, мой друг бесценный!</a:t>
            </a:r>
            <a:br>
              <a:rPr lang="ru-RU" sz="3600" b="1" i="1" dirty="0" smtClean="0"/>
            </a:br>
            <a:r>
              <a:rPr lang="ru-RU" sz="3600" b="1" i="1" dirty="0" smtClean="0"/>
              <a:t>И я судьбу благословил, </a:t>
            </a:r>
            <a:br>
              <a:rPr lang="ru-RU" sz="3600" b="1" i="1" dirty="0" smtClean="0"/>
            </a:br>
            <a:r>
              <a:rPr lang="ru-RU" sz="3600" b="1" i="1" dirty="0" smtClean="0"/>
              <a:t>Когда мой двор уединенный,</a:t>
            </a:r>
            <a:br>
              <a:rPr lang="ru-RU" sz="3600" b="1" i="1" dirty="0" smtClean="0"/>
            </a:br>
            <a:r>
              <a:rPr lang="ru-RU" sz="3600" b="1" i="1" dirty="0" smtClean="0"/>
              <a:t>Печальным снегом занесенный,</a:t>
            </a:r>
            <a:br>
              <a:rPr lang="ru-RU" sz="3600" b="1" i="1" dirty="0" smtClean="0"/>
            </a:br>
            <a:r>
              <a:rPr lang="ru-RU" sz="3600" b="1" i="1" dirty="0" smtClean="0"/>
              <a:t>Твой колокольчик огласил.</a:t>
            </a:r>
          </a:p>
          <a:p>
            <a:r>
              <a:rPr lang="ru-RU" sz="3600" b="1" i="1" dirty="0" smtClean="0"/>
              <a:t>Молю святое провиденье:</a:t>
            </a:r>
            <a:br>
              <a:rPr lang="ru-RU" sz="3600" b="1" i="1" dirty="0" smtClean="0"/>
            </a:br>
            <a:r>
              <a:rPr lang="ru-RU" sz="3600" b="1" i="1" dirty="0" smtClean="0"/>
              <a:t>Да голос мой душе твоей</a:t>
            </a:r>
            <a:br>
              <a:rPr lang="ru-RU" sz="3600" b="1" i="1" dirty="0" smtClean="0"/>
            </a:br>
            <a:r>
              <a:rPr lang="ru-RU" sz="3600" b="1" i="1" dirty="0" smtClean="0"/>
              <a:t>Дарует то же утешенье,</a:t>
            </a:r>
            <a:br>
              <a:rPr lang="ru-RU" sz="3600" b="1" i="1" dirty="0" smtClean="0"/>
            </a:br>
            <a:r>
              <a:rPr lang="ru-RU" sz="3600" b="1" i="1" dirty="0" smtClean="0"/>
              <a:t>Да озарит он заточенье</a:t>
            </a:r>
            <a:br>
              <a:rPr lang="ru-RU" sz="3600" b="1" i="1" dirty="0" smtClean="0"/>
            </a:br>
            <a:r>
              <a:rPr lang="ru-RU" sz="3600" b="1" i="1" dirty="0" smtClean="0"/>
              <a:t>Лучом лицейских ясных дней!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851920" y="2060848"/>
            <a:ext cx="5040560" cy="47971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800" b="1" dirty="0" smtClean="0"/>
              <a:t>Утверждение </a:t>
            </a:r>
            <a:r>
              <a:rPr lang="ru-RU" sz="3800" b="1" dirty="0"/>
              <a:t>верности прежним идеалам и друзьям звучит в </a:t>
            </a:r>
            <a:r>
              <a:rPr lang="ru-RU" sz="3800" b="1" dirty="0" smtClean="0"/>
              <a:t>послании.</a:t>
            </a:r>
          </a:p>
          <a:p>
            <a:pPr>
              <a:buNone/>
            </a:pPr>
            <a:r>
              <a:rPr lang="ru-RU" sz="3800" b="1" dirty="0" smtClean="0"/>
              <a:t>	</a:t>
            </a:r>
          </a:p>
          <a:p>
            <a:pPr>
              <a:buNone/>
            </a:pPr>
            <a:r>
              <a:rPr lang="ru-RU" sz="3800" b="1" dirty="0"/>
              <a:t>	</a:t>
            </a:r>
            <a:r>
              <a:rPr lang="ru-RU" sz="3800" b="1" dirty="0" smtClean="0"/>
              <a:t>..</a:t>
            </a:r>
            <a:r>
              <a:rPr lang="ru-RU" sz="3600" b="1" i="1" dirty="0" smtClean="0"/>
              <a:t>Любовь и дружество до вас</a:t>
            </a:r>
            <a:br>
              <a:rPr lang="ru-RU" sz="3600" b="1" i="1" dirty="0" smtClean="0"/>
            </a:br>
            <a:r>
              <a:rPr lang="ru-RU" sz="3600" b="1" i="1" dirty="0" smtClean="0"/>
              <a:t>Дойдут сквозь мрачные затворы,</a:t>
            </a:r>
            <a:br>
              <a:rPr lang="ru-RU" sz="3600" b="1" i="1" dirty="0" smtClean="0"/>
            </a:br>
            <a:r>
              <a:rPr lang="ru-RU" sz="3600" b="1" i="1" dirty="0" smtClean="0"/>
              <a:t>Как в ваши каторжные норы</a:t>
            </a:r>
            <a:br>
              <a:rPr lang="ru-RU" sz="3600" b="1" i="1" dirty="0" smtClean="0"/>
            </a:br>
            <a:r>
              <a:rPr lang="ru-RU" sz="3600" b="1" i="1" dirty="0" smtClean="0"/>
              <a:t>Доходит мой свободный глас.</a:t>
            </a:r>
          </a:p>
          <a:p>
            <a:pPr>
              <a:buNone/>
            </a:pPr>
            <a:r>
              <a:rPr lang="ru-RU" sz="3600" b="1" i="1" dirty="0" smtClean="0"/>
              <a:t>	Оковы тяжкие падут,</a:t>
            </a:r>
            <a:br>
              <a:rPr lang="ru-RU" sz="3600" b="1" i="1" dirty="0" smtClean="0"/>
            </a:br>
            <a:r>
              <a:rPr lang="ru-RU" sz="3600" b="1" i="1" dirty="0" smtClean="0"/>
              <a:t>Темницы рухнут — и свобода</a:t>
            </a:r>
            <a:br>
              <a:rPr lang="ru-RU" sz="3600" b="1" i="1" dirty="0" smtClean="0"/>
            </a:br>
            <a:r>
              <a:rPr lang="ru-RU" sz="3600" b="1" i="1" dirty="0" smtClean="0"/>
              <a:t>Вас примет радостно у входа,</a:t>
            </a:r>
            <a:br>
              <a:rPr lang="ru-RU" sz="3600" b="1" i="1" dirty="0" smtClean="0"/>
            </a:br>
            <a:r>
              <a:rPr lang="ru-RU" sz="3600" b="1" i="1" dirty="0" smtClean="0"/>
              <a:t>И братья меч вам отдадут.</a:t>
            </a:r>
          </a:p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74754" name="Picture 2" descr="http://www.peoples.ru/family/wife/muravieva/muravieva_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024336" cy="3925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6" name="Picture 4" descr="http://www.rulex.ru/rpg/WebPict/fullpic/0059-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3309764" cy="3968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allAtOnce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412776"/>
            <a:ext cx="3672408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Арион</a:t>
            </a:r>
            <a:r>
              <a:rPr lang="ru-RU" b="1" dirty="0" smtClean="0"/>
              <a:t>» </a:t>
            </a:r>
            <a:r>
              <a:rPr lang="ru-RU" sz="3100" b="1" dirty="0" smtClean="0"/>
              <a:t>(1827</a:t>
            </a:r>
            <a:r>
              <a:rPr lang="ru-RU" sz="3100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2204864"/>
            <a:ext cx="4495800" cy="35898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/>
              <a:t>Нас было много на челне;</a:t>
            </a:r>
          </a:p>
          <a:p>
            <a:pPr>
              <a:buNone/>
            </a:pPr>
            <a:r>
              <a:rPr lang="ru-RU" b="1" i="1" dirty="0"/>
              <a:t>Иные парус напрягали,</a:t>
            </a:r>
          </a:p>
          <a:p>
            <a:pPr>
              <a:buNone/>
            </a:pPr>
            <a:r>
              <a:rPr lang="ru-RU" b="1" i="1" dirty="0"/>
              <a:t>Другие дружно упирали</a:t>
            </a:r>
          </a:p>
          <a:p>
            <a:pPr>
              <a:buNone/>
            </a:pPr>
            <a:r>
              <a:rPr lang="ru-RU" b="1" i="1" dirty="0"/>
              <a:t>На руль </a:t>
            </a:r>
            <a:r>
              <a:rPr lang="ru-RU" b="1" i="1" dirty="0" err="1"/>
              <a:t>склонясь</a:t>
            </a:r>
            <a:r>
              <a:rPr lang="ru-RU" b="1" i="1" dirty="0"/>
              <a:t>, наш кормщик умный</a:t>
            </a:r>
          </a:p>
          <a:p>
            <a:pPr>
              <a:buNone/>
            </a:pPr>
            <a:r>
              <a:rPr lang="ru-RU" b="1" i="1" dirty="0"/>
              <a:t>В молчании правил грузный челн;</a:t>
            </a:r>
          </a:p>
          <a:p>
            <a:pPr>
              <a:buNone/>
            </a:pPr>
            <a:r>
              <a:rPr lang="ru-RU" b="1" i="1" dirty="0"/>
              <a:t>А я - беспечной веры </a:t>
            </a:r>
            <a:r>
              <a:rPr lang="ru-RU" b="1" i="1" dirty="0" err="1"/>
              <a:t>полн</a:t>
            </a:r>
            <a:r>
              <a:rPr lang="ru-RU" b="1" i="1" dirty="0"/>
              <a:t> -</a:t>
            </a:r>
          </a:p>
          <a:p>
            <a:pPr>
              <a:buNone/>
            </a:pPr>
            <a:r>
              <a:rPr lang="ru-RU" b="1" i="1" dirty="0"/>
              <a:t>Пловцам я пел...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6021288"/>
            <a:ext cx="8754616" cy="171765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/>
              <a:t>Дело этих людей живо, пока певец не изменил себе:</a:t>
            </a:r>
          </a:p>
          <a:p>
            <a:pPr algn="ctr">
              <a:buNone/>
            </a:pPr>
            <a:r>
              <a:rPr lang="ru-RU" b="1" i="1" dirty="0"/>
              <a:t>Я гимны прежние пою...</a:t>
            </a:r>
          </a:p>
          <a:p>
            <a:endParaRPr lang="ru-RU" dirty="0"/>
          </a:p>
        </p:txBody>
      </p:sp>
      <p:pic>
        <p:nvPicPr>
          <p:cNvPr id="75778" name="Picture 2" descr="http://dreamworlds.ru/uploads/posts/2011-11/1321002698_ar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797197" cy="460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 Философское понимание свободы не уводит Пушкина от "прежних гимнов", от былых идеалов. Оно лишь помогает более глубоко осознать жизнь.</a:t>
            </a:r>
          </a:p>
          <a:p>
            <a:pPr>
              <a:buNone/>
            </a:pPr>
            <a:r>
              <a:rPr lang="ru-RU" b="1" dirty="0" smtClean="0"/>
              <a:t> 4 Вывод: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Пришло понимание, что свободу никому нельзя принести в дар, как мечталось в юности, что свобода начинается с постоянной духовной работы; и ни о какой политической свободе нельзя говорить, пока не обретено духовное освобождение.</a:t>
            </a:r>
          </a:p>
          <a:p>
            <a:pPr>
              <a:buNone/>
            </a:pPr>
            <a:r>
              <a:rPr lang="ru-RU" b="1" dirty="0" smtClean="0"/>
              <a:t>Лирический </a:t>
            </a:r>
            <a:r>
              <a:rPr lang="ru-RU" b="1" dirty="0"/>
              <a:t>герой уверен в том, что достичь гражданской свободы </a:t>
            </a:r>
            <a:r>
              <a:rPr lang="ru-RU" b="1" u="sng" dirty="0"/>
              <a:t>невозможно без чувства внутренней свободы человека</a:t>
            </a:r>
            <a:r>
              <a:rPr lang="ru-RU" b="1" dirty="0"/>
              <a:t>.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"Анчар"(1828)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4114800" cy="475252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Философская притча. Как понимаете термин?</a:t>
            </a:r>
            <a:endParaRPr lang="ru-RU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Композиционный прием – контраст. Докажите.</a:t>
            </a:r>
            <a:endParaRPr lang="ru-RU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Сколько частей в стихотворении?</a:t>
            </a:r>
            <a:endParaRPr lang="ru-RU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Владыка – раб (какими показаны)</a:t>
            </a:r>
            <a:endParaRPr lang="ru-RU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Авторское отношение к ним. </a:t>
            </a:r>
            <a:endParaRPr lang="ru-RU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легенда о дереве связана с темой свободы?</a:t>
            </a:r>
            <a:endParaRPr lang="ru-RU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7826" name="Picture 2" descr="http://www.varvar.ru/arhiv/gallery/russian/kochergin/images/kochergin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7"/>
            <a:ext cx="3643605" cy="539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Общие выводы: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Тема свободы является основной в творчестве Пушкина и претерпевает эволюцию:</a:t>
            </a:r>
          </a:p>
          <a:p>
            <a:r>
              <a:rPr lang="ru-RU" b="1" dirty="0" smtClean="0"/>
              <a:t>- провозглашение  отвлеченной вольности;</a:t>
            </a:r>
          </a:p>
          <a:p>
            <a:r>
              <a:rPr lang="ru-RU" b="1" dirty="0" smtClean="0"/>
              <a:t>- пропаганда, направленная к лицам, обладающим властью;</a:t>
            </a:r>
          </a:p>
          <a:p>
            <a:r>
              <a:rPr lang="ru-RU" b="1" dirty="0" smtClean="0"/>
              <a:t>- мотив гуманистической идеи «дарования свободы»;</a:t>
            </a:r>
          </a:p>
          <a:p>
            <a:r>
              <a:rPr lang="ru-RU" b="1" dirty="0" smtClean="0"/>
              <a:t>- широкое обобщение и исследование источников рабства и его пагубного влияния на развитие жизни.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52292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Анализ одного из стихотворений по плану</a:t>
            </a:r>
          </a:p>
          <a:p>
            <a:r>
              <a:rPr lang="ru-RU" sz="5100" b="1" dirty="0" smtClean="0"/>
              <a:t>«К морю»                    «Анчар»</a:t>
            </a:r>
          </a:p>
          <a:p>
            <a:r>
              <a:rPr lang="ru-RU" b="1" u="sng" smtClean="0"/>
              <a:t>ПЛАН </a:t>
            </a:r>
            <a:r>
              <a:rPr lang="ru-RU" b="1" u="sng" dirty="0" smtClean="0"/>
              <a:t>АНАЛИЗА СТИХОТВОРЕНИЯ (КРАТКИЙ):</a:t>
            </a:r>
            <a:endParaRPr lang="ru-RU" b="1" dirty="0" smtClean="0"/>
          </a:p>
          <a:p>
            <a:r>
              <a:rPr lang="ru-RU" b="1" dirty="0" smtClean="0"/>
              <a:t>АВТОР, НАЗВАНИЕ, ГОД НАПИСАНИЯ.</a:t>
            </a:r>
          </a:p>
          <a:p>
            <a:r>
              <a:rPr lang="ru-RU" b="1" dirty="0" smtClean="0"/>
              <a:t>ТЕМА</a:t>
            </a:r>
          </a:p>
          <a:p>
            <a:r>
              <a:rPr lang="ru-RU" b="1" dirty="0" smtClean="0"/>
              <a:t>ЖАНР</a:t>
            </a:r>
          </a:p>
          <a:p>
            <a:r>
              <a:rPr lang="ru-RU" b="1" dirty="0" smtClean="0"/>
              <a:t>КОМПОЗИЦИЯ</a:t>
            </a:r>
          </a:p>
          <a:p>
            <a:r>
              <a:rPr lang="ru-RU" b="1" dirty="0" smtClean="0"/>
              <a:t>ОСНОВНЫЕ ОБРАЗЫ И МОТИВЫ</a:t>
            </a:r>
          </a:p>
          <a:p>
            <a:r>
              <a:rPr lang="ru-RU" b="1" dirty="0" smtClean="0"/>
              <a:t>СРЕДСТВА ХУДОЖЕСТВЕННОЙ ВЫРАЗИТЕЛЬНОСТИ</a:t>
            </a:r>
          </a:p>
          <a:p>
            <a:r>
              <a:rPr lang="ru-RU" b="1" dirty="0" smtClean="0"/>
              <a:t>ЛЕКСИКА</a:t>
            </a:r>
          </a:p>
          <a:p>
            <a:r>
              <a:rPr lang="ru-RU" b="1" dirty="0" smtClean="0"/>
              <a:t>СИНТАКСИС</a:t>
            </a:r>
          </a:p>
          <a:p>
            <a:r>
              <a:rPr lang="ru-RU" b="1" dirty="0" smtClean="0"/>
              <a:t>СМЫСЛОВОЙ ИТОГ СТИХОТВОРЕНИЯ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31840" y="1399382"/>
            <a:ext cx="5698976" cy="54586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Образ лирического героя Пушкина</a:t>
            </a:r>
            <a:r>
              <a:rPr lang="ru-RU" sz="3600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</a:t>
            </a:r>
            <a:r>
              <a:rPr lang="ru-RU" sz="2700" b="1" i="1" dirty="0" smtClean="0"/>
              <a:t>это духовно богатая и свободолюбивая личность, преданная делу свободы, готовая пожертвовать личной свободой во имя общего дела, ощущающая противоречия </a:t>
            </a:r>
            <a:r>
              <a:rPr lang="ru-RU" sz="2700" b="1" i="1" dirty="0"/>
              <a:t>между свободолюбивыми романтическими мечтаниями и реальной действительностью, протестующая против деспотизма, верящая в торжество справедливости, философски осмысляющая проблему свободы.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9158" name="Picture 6" descr="http://www.tambovlib.ru/books/kklub/12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217654" cy="446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52292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http://ps.1september.ru/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http://www.myshared.ru/theme/skachat-prezentatsii-k-urokam/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http://nsportal.ru/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Свобода для А. Пушкина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Свобода</a:t>
            </a:r>
            <a:r>
              <a:rPr lang="ru-RU" dirty="0"/>
              <a:t> – вольность, воля, высшее общественное благо</a:t>
            </a:r>
          </a:p>
          <a:p>
            <a:r>
              <a:rPr lang="ru-RU" b="1" dirty="0"/>
              <a:t>Свобода </a:t>
            </a:r>
            <a:r>
              <a:rPr lang="ru-RU" dirty="0"/>
              <a:t>– основа дружбы</a:t>
            </a:r>
          </a:p>
          <a:p>
            <a:r>
              <a:rPr lang="ru-RU" b="1" dirty="0"/>
              <a:t>Свобода</a:t>
            </a:r>
            <a:r>
              <a:rPr lang="ru-RU" dirty="0"/>
              <a:t> – условие творчества</a:t>
            </a:r>
          </a:p>
          <a:p>
            <a:r>
              <a:rPr lang="ru-RU" b="1" dirty="0"/>
              <a:t>Свобода</a:t>
            </a:r>
            <a:r>
              <a:rPr lang="ru-RU" dirty="0"/>
              <a:t> – абсолютная, общечеловеческая  ценность, она вне времени и пространства, в ней возможность  и перспектива преодоления несовершенств жизни.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916832"/>
            <a:ext cx="5194920" cy="3888432"/>
          </a:xfrm>
        </p:spPr>
        <p:txBody>
          <a:bodyPr>
            <a:noAutofit/>
          </a:bodyPr>
          <a:lstStyle/>
          <a:p>
            <a:r>
              <a:rPr lang="ru-RU" sz="3200" b="1" dirty="0"/>
              <a:t>Белинский писал: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«</a:t>
            </a:r>
            <a:r>
              <a:rPr lang="ru-RU" sz="2400" b="1" i="1" dirty="0"/>
              <a:t>Пушкин от всех предшествовавших ему поэтов отличается именно тем, что по его произведениям можно следить за постепенным развитием его не только как поэта, но вместе с тем как человека и характера. Стихотворения, написанные им в одном году, уже резко отличаются и по содержанию и по форме от стихотворений, написанных в следующем»</a:t>
            </a:r>
            <a:r>
              <a:rPr lang="ru-RU" sz="2400" i="1" dirty="0"/>
              <a:t/>
            </a:r>
            <a:br>
              <a:rPr lang="ru-RU" sz="2400" i="1" dirty="0"/>
            </a:br>
            <a:endParaRPr lang="ru-RU" sz="2400" i="1" dirty="0"/>
          </a:p>
        </p:txBody>
      </p:sp>
      <p:pic>
        <p:nvPicPr>
          <p:cNvPr id="8" name="Рисунок 7" descr="l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7866" y="1844824"/>
            <a:ext cx="4346134" cy="434613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Вольнолюбивая лирика Пушкина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4474840" cy="50691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1817 – «Вольность»</a:t>
            </a:r>
          </a:p>
          <a:p>
            <a:r>
              <a:rPr lang="ru-RU" b="1" dirty="0"/>
              <a:t>1818 – «К Чаадаеву»</a:t>
            </a:r>
          </a:p>
          <a:p>
            <a:r>
              <a:rPr lang="ru-RU" b="1" dirty="0"/>
              <a:t>1819 – «Деревня»</a:t>
            </a:r>
          </a:p>
          <a:p>
            <a:r>
              <a:rPr lang="ru-RU" b="1" dirty="0" smtClean="0"/>
              <a:t>1820 </a:t>
            </a:r>
            <a:r>
              <a:rPr lang="ru-RU" b="1" dirty="0"/>
              <a:t>– </a:t>
            </a:r>
            <a:r>
              <a:rPr lang="ru-RU" b="1" dirty="0" smtClean="0"/>
              <a:t>«</a:t>
            </a:r>
            <a:r>
              <a:rPr lang="ru-RU" b="1" dirty="0"/>
              <a:t>Погасло дневное светило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/>
              <a:t>1822 – «Узник»</a:t>
            </a:r>
          </a:p>
          <a:p>
            <a:r>
              <a:rPr lang="ru-RU" b="1" dirty="0" smtClean="0"/>
              <a:t>1824 </a:t>
            </a:r>
            <a:r>
              <a:rPr lang="ru-RU" b="1" dirty="0"/>
              <a:t>– </a:t>
            </a:r>
            <a:r>
              <a:rPr lang="ru-RU" b="1" dirty="0" smtClean="0"/>
              <a:t>«</a:t>
            </a:r>
            <a:r>
              <a:rPr lang="ru-RU" b="1" dirty="0"/>
              <a:t>К морю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/>
              <a:t>1827 </a:t>
            </a:r>
            <a:r>
              <a:rPr lang="ru-RU" b="1" dirty="0" smtClean="0"/>
              <a:t>– «</a:t>
            </a:r>
            <a:r>
              <a:rPr lang="ru-RU" b="1" dirty="0"/>
              <a:t>В Сибирь» (“Во глубине сибирских руд”)</a:t>
            </a:r>
            <a:endParaRPr lang="ru-RU" dirty="0"/>
          </a:p>
          <a:p>
            <a:r>
              <a:rPr lang="ru-RU" b="1" dirty="0" smtClean="0"/>
              <a:t>1827 – «</a:t>
            </a:r>
            <a:r>
              <a:rPr lang="ru-RU" b="1" dirty="0" err="1" smtClean="0"/>
              <a:t>Арион</a:t>
            </a:r>
            <a:r>
              <a:rPr lang="ru-RU" b="1" dirty="0"/>
              <a:t>»</a:t>
            </a:r>
          </a:p>
          <a:p>
            <a:r>
              <a:rPr lang="ru-RU" b="1" dirty="0"/>
              <a:t>1828 – «Анчар»</a:t>
            </a:r>
          </a:p>
          <a:p>
            <a:endParaRPr lang="ru-RU" dirty="0"/>
          </a:p>
        </p:txBody>
      </p:sp>
      <p:pic>
        <p:nvPicPr>
          <p:cNvPr id="73730" name="Picture 2" descr="http://www.rvb.ru/pushkin/05img/01-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689" y="2204864"/>
            <a:ext cx="436083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5865515"/>
          </a:xfrm>
        </p:spPr>
        <p:txBody>
          <a:bodyPr/>
          <a:lstStyle/>
          <a:p>
            <a:pPr marL="0" indent="0">
              <a:buNone/>
            </a:pPr>
            <a:r>
              <a:rPr lang="kk-KZ" b="1" u="sng" dirty="0"/>
              <a:t>Задание.</a:t>
            </a:r>
            <a:endParaRPr lang="ru-RU" dirty="0"/>
          </a:p>
          <a:p>
            <a:pPr lvl="0"/>
            <a:r>
              <a:rPr lang="kk-KZ" sz="2000" b="1" dirty="0"/>
              <a:t>Выразительное чтение стихотворения.</a:t>
            </a:r>
            <a:endParaRPr lang="ru-RU" sz="2000" b="1" dirty="0"/>
          </a:p>
          <a:p>
            <a:pPr lvl="0"/>
            <a:r>
              <a:rPr lang="kk-KZ" sz="2000" b="1" dirty="0"/>
              <a:t>Определите, каково понимание свободы в стихотворении. Найдите строчки, отражающие идею стихотворения.</a:t>
            </a:r>
            <a:endParaRPr lang="ru-RU" sz="2000" b="1" dirty="0"/>
          </a:p>
          <a:p>
            <a:pPr lvl="0"/>
            <a:r>
              <a:rPr lang="kk-KZ" sz="2000" b="1" dirty="0"/>
              <a:t>Проследите, каковы настроение, чувства лирического героя.</a:t>
            </a:r>
            <a:endParaRPr lang="ru-RU" sz="2000" b="1" dirty="0"/>
          </a:p>
          <a:p>
            <a:pPr lvl="0"/>
            <a:r>
              <a:rPr lang="kk-KZ" sz="2000" b="1" dirty="0"/>
              <a:t>Укажите средства выразительности</a:t>
            </a:r>
            <a:r>
              <a:rPr lang="kk-KZ" sz="2000" b="1" dirty="0" smtClean="0"/>
              <a:t>.</a:t>
            </a:r>
          </a:p>
          <a:p>
            <a:pPr marL="0" lvl="0" indent="0">
              <a:buNone/>
            </a:pP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6235"/>
              </p:ext>
            </p:extLst>
          </p:nvPr>
        </p:nvGraphicFramePr>
        <p:xfrm>
          <a:off x="395536" y="2852936"/>
          <a:ext cx="8208912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489"/>
                <a:gridCol w="1500890"/>
                <a:gridCol w="2670701"/>
                <a:gridCol w="2096832"/>
              </a:tblGrid>
              <a:tr h="1028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стихотворения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идея (строки)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настроение, чувства лирического героя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средства выразительности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1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778268"/>
      </p:ext>
    </p:extLst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/>
              <a:t>Ода «Вольность» </a:t>
            </a:r>
            <a:r>
              <a:rPr lang="ru-RU" sz="3600" b="1" u="sng" dirty="0"/>
              <a:t>(1817)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95736" y="1412776"/>
            <a:ext cx="4495800" cy="60466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100" b="1" i="1" dirty="0"/>
              <a:t>Хочу воспеть Свободу миру,</a:t>
            </a:r>
          </a:p>
          <a:p>
            <a:pPr algn="ctr">
              <a:buNone/>
            </a:pPr>
            <a:r>
              <a:rPr lang="ru-RU" sz="5100" b="1" i="1" dirty="0"/>
              <a:t>На  тронах  поразить порок.</a:t>
            </a:r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1628800"/>
            <a:ext cx="8892480" cy="52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u="sng" dirty="0"/>
              <a:t>четыре </a:t>
            </a:r>
            <a:r>
              <a:rPr lang="ru-RU" sz="2200" b="1" u="sng" dirty="0" smtClean="0"/>
              <a:t>части</a:t>
            </a:r>
          </a:p>
          <a:p>
            <a:pPr marL="514350" indent="-514350">
              <a:buNone/>
            </a:pPr>
            <a:r>
              <a:rPr lang="ru-RU" sz="2200" b="1" dirty="0" smtClean="0"/>
              <a:t>1 часть: автор </a:t>
            </a:r>
            <a:r>
              <a:rPr lang="ru-RU" sz="2200" b="1" dirty="0"/>
              <a:t>обращается к «гордой певице Свободы» и просит вдохновить его на новую поэтическую </a:t>
            </a:r>
            <a:r>
              <a:rPr lang="ru-RU" sz="2200" b="1" dirty="0" smtClean="0"/>
              <a:t>тему: </a:t>
            </a:r>
          </a:p>
          <a:p>
            <a:pPr algn="ctr">
              <a:buNone/>
            </a:pPr>
            <a:r>
              <a:rPr lang="ru-RU" sz="2200" b="1" dirty="0"/>
              <a:t>Увы! Куда ни брошу взор —</a:t>
            </a:r>
          </a:p>
          <a:p>
            <a:pPr algn="ctr">
              <a:buNone/>
            </a:pPr>
            <a:r>
              <a:rPr lang="ru-RU" sz="2200" b="1" dirty="0"/>
              <a:t>Везде бичи, везде железы,</a:t>
            </a:r>
          </a:p>
          <a:p>
            <a:pPr algn="ctr">
              <a:buNone/>
            </a:pPr>
            <a:r>
              <a:rPr lang="ru-RU" sz="2200" b="1" dirty="0"/>
              <a:t>Законов гибельный позор,</a:t>
            </a:r>
          </a:p>
          <a:p>
            <a:pPr algn="ctr">
              <a:buNone/>
            </a:pPr>
            <a:r>
              <a:rPr lang="ru-RU" sz="2200" b="1" dirty="0"/>
              <a:t>Неволи  немощные  </a:t>
            </a:r>
            <a:r>
              <a:rPr lang="ru-RU" sz="2200" b="1" dirty="0" smtClean="0"/>
              <a:t>слезы.</a:t>
            </a:r>
          </a:p>
          <a:p>
            <a:pPr marL="514350" indent="-514350">
              <a:buNone/>
            </a:pPr>
            <a:r>
              <a:rPr lang="ru-RU" sz="2200" b="1" dirty="0" smtClean="0"/>
              <a:t>2 часть: автор </a:t>
            </a:r>
            <a:r>
              <a:rPr lang="ru-RU" sz="2200" b="1" dirty="0"/>
              <a:t>размышляет о том, что для </a:t>
            </a:r>
            <a:r>
              <a:rPr lang="ru-RU" sz="2200" b="1" dirty="0" smtClean="0"/>
              <a:t>блага народов</a:t>
            </a:r>
            <a:r>
              <a:rPr lang="ru-RU" sz="2200" b="1" dirty="0"/>
              <a:t>  </a:t>
            </a:r>
            <a:r>
              <a:rPr lang="ru-RU" sz="2200" b="1" dirty="0" smtClean="0"/>
              <a:t>необходимо сочетание</a:t>
            </a:r>
            <a:r>
              <a:rPr lang="ru-RU" sz="2200" b="1" dirty="0"/>
              <a:t>  «мощных  законов»  с  «вольностью святой</a:t>
            </a:r>
            <a:r>
              <a:rPr lang="ru-RU" sz="2200" b="1" dirty="0" smtClean="0"/>
              <a:t>»:</a:t>
            </a:r>
          </a:p>
          <a:p>
            <a:pPr algn="ctr">
              <a:buNone/>
            </a:pPr>
            <a:r>
              <a:rPr lang="ru-RU" sz="2200" b="1" dirty="0"/>
              <a:t>Лишь там над царскою главой </a:t>
            </a:r>
          </a:p>
          <a:p>
            <a:pPr algn="ctr">
              <a:buNone/>
            </a:pPr>
            <a:r>
              <a:rPr lang="ru-RU" sz="2200" b="1" dirty="0"/>
              <a:t>Народов не легло страданье, </a:t>
            </a:r>
          </a:p>
          <a:p>
            <a:pPr algn="ctr">
              <a:buNone/>
            </a:pPr>
            <a:r>
              <a:rPr lang="ru-RU" sz="2200" b="1" dirty="0"/>
              <a:t>Где крепко с Вольностью святой </a:t>
            </a:r>
          </a:p>
          <a:p>
            <a:pPr algn="ctr">
              <a:buNone/>
            </a:pPr>
            <a:r>
              <a:rPr lang="ru-RU" sz="2200" b="1" dirty="0"/>
              <a:t>Законов  мощных  сочетанье</a:t>
            </a:r>
            <a:r>
              <a:rPr lang="ru-RU" sz="2200" b="1" dirty="0" smtClean="0"/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922" y="0"/>
            <a:ext cx="9335923" cy="7029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424936" cy="573325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b="1" dirty="0" smtClean="0"/>
              <a:t>3 часть: Пушкин подкрепляет историческими примерами мысль о том, что правители, которые не соблюдают законов, обречены на гибель (казнь французского короля Людовика XVI, насильственная смерть Павла  I):</a:t>
            </a:r>
          </a:p>
          <a:p>
            <a:pPr algn="ctr">
              <a:buNone/>
            </a:pPr>
            <a:r>
              <a:rPr lang="ru-RU" b="1" dirty="0" smtClean="0"/>
              <a:t>Самовластительный  злодей!</a:t>
            </a:r>
          </a:p>
          <a:p>
            <a:pPr algn="ctr">
              <a:buNone/>
            </a:pPr>
            <a:r>
              <a:rPr lang="ru-RU" b="1" dirty="0" smtClean="0"/>
              <a:t>Тебя, твой трон  я ненавижу,</a:t>
            </a:r>
          </a:p>
          <a:p>
            <a:pPr algn="ctr">
              <a:buNone/>
            </a:pPr>
            <a:r>
              <a:rPr lang="ru-RU" b="1" dirty="0" smtClean="0"/>
              <a:t>Твою погибель, смерть детей</a:t>
            </a:r>
          </a:p>
          <a:p>
            <a:pPr marL="514350" indent="-514350" algn="ctr">
              <a:buNone/>
            </a:pPr>
            <a:r>
              <a:rPr lang="ru-RU" b="1" dirty="0" smtClean="0"/>
              <a:t>С жестокой </a:t>
            </a:r>
            <a:r>
              <a:rPr lang="ru-RU" b="1" dirty="0" err="1" smtClean="0"/>
              <a:t>радостию</a:t>
            </a:r>
            <a:r>
              <a:rPr lang="ru-RU" b="1" dirty="0" smtClean="0"/>
              <a:t> вижу…</a:t>
            </a:r>
          </a:p>
          <a:p>
            <a:pPr marL="514350" indent="-514350">
              <a:buNone/>
            </a:pPr>
            <a:r>
              <a:rPr lang="ru-RU" b="1" dirty="0" smtClean="0"/>
              <a:t>4 часть: обращается к царям с призывом склониться «под сень надёжную Закона»,</a:t>
            </a:r>
            <a:r>
              <a:rPr lang="ru-RU" b="1" dirty="0"/>
              <a:t> </a:t>
            </a:r>
            <a:r>
              <a:rPr lang="ru-RU" b="1" dirty="0" smtClean="0"/>
              <a:t>заключительные </a:t>
            </a:r>
            <a:r>
              <a:rPr lang="ru-RU" b="1" dirty="0"/>
              <a:t>строки оды призывают нынешних монархов учесть уроки истории, так как только в этом случае их правление будет долгим и </a:t>
            </a:r>
            <a:r>
              <a:rPr lang="ru-RU" b="1" dirty="0" smtClean="0"/>
              <a:t>славным</a:t>
            </a:r>
            <a:r>
              <a:rPr lang="ru-RU" dirty="0" smtClean="0"/>
              <a:t>: </a:t>
            </a:r>
            <a:endParaRPr lang="ru-RU" b="1" dirty="0" smtClean="0"/>
          </a:p>
          <a:p>
            <a:pPr marL="514350" indent="-514350" algn="ctr">
              <a:buNone/>
            </a:pPr>
            <a:r>
              <a:rPr lang="ru-RU" sz="3300" b="1" dirty="0" smtClean="0"/>
              <a:t>Склонитесь </a:t>
            </a:r>
            <a:r>
              <a:rPr lang="ru-RU" sz="3300" b="1" dirty="0"/>
              <a:t>первые </a:t>
            </a:r>
            <a:r>
              <a:rPr lang="ru-RU" sz="3300" b="1" dirty="0" smtClean="0"/>
              <a:t>главой</a:t>
            </a:r>
          </a:p>
          <a:p>
            <a:pPr marL="514350" indent="-514350" algn="ctr">
              <a:buNone/>
            </a:pPr>
            <a:r>
              <a:rPr lang="ru-RU" sz="3300" b="1" dirty="0" smtClean="0"/>
              <a:t>Под </a:t>
            </a:r>
            <a:r>
              <a:rPr lang="ru-RU" sz="3300" b="1" dirty="0"/>
              <a:t>сень надежную </a:t>
            </a:r>
            <a:r>
              <a:rPr lang="ru-RU" sz="3300" b="1" dirty="0" smtClean="0"/>
              <a:t>закона,</a:t>
            </a:r>
          </a:p>
          <a:p>
            <a:pPr marL="514350" indent="-514350" algn="ctr">
              <a:buNone/>
            </a:pPr>
            <a:r>
              <a:rPr lang="ru-RU" sz="3300" b="1" dirty="0" smtClean="0"/>
              <a:t>И </a:t>
            </a:r>
            <a:r>
              <a:rPr lang="ru-RU" sz="3300" b="1" dirty="0"/>
              <a:t>станут вечной стражей </a:t>
            </a:r>
            <a:r>
              <a:rPr lang="ru-RU" sz="3300" b="1" dirty="0" smtClean="0"/>
              <a:t>трона</a:t>
            </a:r>
          </a:p>
          <a:p>
            <a:pPr marL="514350" indent="-514350" algn="ctr">
              <a:buNone/>
            </a:pPr>
            <a:r>
              <a:rPr lang="ru-RU" sz="3300" b="1" dirty="0" smtClean="0"/>
              <a:t>Народов </a:t>
            </a:r>
            <a:r>
              <a:rPr lang="ru-RU" sz="3300" b="1" dirty="0"/>
              <a:t>вольность и покой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 startAt="2"/>
            </a:pPr>
            <a:endParaRPr lang="ru-RU" dirty="0" smtClean="0"/>
          </a:p>
          <a:p>
            <a:pPr marL="514350" indent="-514350">
              <a:buFont typeface="+mj-lt"/>
              <a:buAutoNum type="arabicPeriod" startAt="2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1037</Words>
  <Application>Microsoft Office PowerPoint</Application>
  <PresentationFormat>Экран (4:3)</PresentationFormat>
  <Paragraphs>160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Свободолюбивая  лирика А.С. Пушкина</vt:lpstr>
      <vt:lpstr>Презентация PowerPoint</vt:lpstr>
      <vt:lpstr>Образ лирического героя Пушкина  - это духовно богатая и свободолюбивая личность, преданная делу свободы, готовая пожертвовать личной свободой во имя общего дела, ощущающая противоречия между свободолюбивыми романтическими мечтаниями и реальной действительностью, протестующая против деспотизма, верящая в торжество справедливости, философски осмысляющая проблему свободы. </vt:lpstr>
      <vt:lpstr>Свобода для А. Пушкина</vt:lpstr>
      <vt:lpstr>Белинский писал:  «Пушкин от всех предшествовавших ему поэтов отличается именно тем, что по его произведениям можно следить за постепенным развитием его не только как поэта, но вместе с тем как человека и характера. Стихотворения, написанные им в одном году, уже резко отличаются и по содержанию и по форме от стихотворений, написанных в следующем» </vt:lpstr>
      <vt:lpstr>Вольнолюбивая лирика Пушкина</vt:lpstr>
      <vt:lpstr>Презентация PowerPoint</vt:lpstr>
      <vt:lpstr>Ода «Вольность» (1817)</vt:lpstr>
      <vt:lpstr>Презентация PowerPoint</vt:lpstr>
      <vt:lpstr>Презентация PowerPoint</vt:lpstr>
      <vt:lpstr>ПЕРИФРАЗА</vt:lpstr>
      <vt:lpstr>«Деревня» (1819) </vt:lpstr>
      <vt:lpstr>«Деревня» (1819) </vt:lpstr>
      <vt:lpstr>Презентация PowerPoint</vt:lpstr>
      <vt:lpstr>«К Чаадаеву» (1818) </vt:lpstr>
      <vt:lpstr>«К Чаадаеву» (1818) </vt:lpstr>
      <vt:lpstr>Презентация PowerPoint</vt:lpstr>
      <vt:lpstr>Презентация PowerPoint</vt:lpstr>
      <vt:lpstr>«К морю» (1824)</vt:lpstr>
      <vt:lpstr>Декабристские организации.  </vt:lpstr>
      <vt:lpstr>Презентация PowerPoint</vt:lpstr>
      <vt:lpstr>Презентация PowerPoint</vt:lpstr>
      <vt:lpstr>Презентация PowerPoint</vt:lpstr>
      <vt:lpstr>Послание «В Сибирь»  (“Во глубине сибирских руд”) (1827) </vt:lpstr>
      <vt:lpstr>«Арион» (1827) </vt:lpstr>
      <vt:lpstr>Презентация PowerPoint</vt:lpstr>
      <vt:lpstr>"Анчар"(1828) </vt:lpstr>
      <vt:lpstr>Общие выводы:</vt:lpstr>
      <vt:lpstr>Домашнее задание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эльдорадо</cp:lastModifiedBy>
  <cp:revision>104</cp:revision>
  <dcterms:created xsi:type="dcterms:W3CDTF">2014-02-11T10:41:10Z</dcterms:created>
  <dcterms:modified xsi:type="dcterms:W3CDTF">2016-12-04T09:27:05Z</dcterms:modified>
</cp:coreProperties>
</file>